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14" r:id="rId1"/>
  </p:sldMasterIdLst>
  <p:sldIdLst>
    <p:sldId id="257" r:id="rId2"/>
    <p:sldId id="266" r:id="rId3"/>
    <p:sldId id="258" r:id="rId4"/>
    <p:sldId id="259" r:id="rId5"/>
    <p:sldId id="262" r:id="rId6"/>
    <p:sldId id="261" r:id="rId7"/>
    <p:sldId id="263" r:id="rId8"/>
    <p:sldId id="264" r:id="rId9"/>
    <p:sldId id="265"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86" d="100"/>
          <a:sy n="86"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F947507-158B-43FD-B7F3-DC637802B84C}" type="datetimeFigureOut">
              <a:rPr lang="en-AU" smtClean="0"/>
              <a:t>30/03/2015</a:t>
            </a:fld>
            <a:endParaRPr lang="en-AU" dirty="0"/>
          </a:p>
        </p:txBody>
      </p:sp>
      <p:sp>
        <p:nvSpPr>
          <p:cNvPr id="5" name="Footer Placeholder 4"/>
          <p:cNvSpPr>
            <a:spLocks noGrp="1"/>
          </p:cNvSpPr>
          <p:nvPr>
            <p:ph type="ftr" sz="quarter" idx="11"/>
          </p:nvPr>
        </p:nvSpPr>
        <p:spPr>
          <a:xfrm>
            <a:off x="5332412" y="5883275"/>
            <a:ext cx="4324044" cy="365125"/>
          </a:xfrm>
        </p:spPr>
        <p:txBody>
          <a:bodyPr/>
          <a:lstStyle/>
          <a:p>
            <a:endParaRPr lang="en-AU" dirty="0"/>
          </a:p>
        </p:txBody>
      </p:sp>
      <p:sp>
        <p:nvSpPr>
          <p:cNvPr id="6" name="Slide Number Placeholder 5"/>
          <p:cNvSpPr>
            <a:spLocks noGrp="1"/>
          </p:cNvSpPr>
          <p:nvPr>
            <p:ph type="sldNum" sz="quarter" idx="12"/>
          </p:nvPr>
        </p:nvSpPr>
        <p:spPr/>
        <p:txBody>
          <a:bodyPr/>
          <a:lstStyle/>
          <a:p>
            <a:fld id="{50BF45FC-805B-4D67-9295-4263A5638F58}" type="slidenum">
              <a:rPr lang="en-AU" smtClean="0"/>
              <a:t>‹#›</a:t>
            </a:fld>
            <a:endParaRPr lang="en-AU" dirty="0"/>
          </a:p>
        </p:txBody>
      </p:sp>
    </p:spTree>
    <p:extLst>
      <p:ext uri="{BB962C8B-B14F-4D97-AF65-F5344CB8AC3E}">
        <p14:creationId xmlns:p14="http://schemas.microsoft.com/office/powerpoint/2010/main" val="4257070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947507-158B-43FD-B7F3-DC637802B84C}" type="datetimeFigureOut">
              <a:rPr lang="en-AU" smtClean="0"/>
              <a:t>30/03/2015</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50BF45FC-805B-4D67-9295-4263A5638F58}" type="slidenum">
              <a:rPr lang="en-AU" smtClean="0"/>
              <a:t>‹#›</a:t>
            </a:fld>
            <a:endParaRPr lang="en-AU" dirty="0"/>
          </a:p>
        </p:txBody>
      </p:sp>
    </p:spTree>
    <p:extLst>
      <p:ext uri="{BB962C8B-B14F-4D97-AF65-F5344CB8AC3E}">
        <p14:creationId xmlns:p14="http://schemas.microsoft.com/office/powerpoint/2010/main" val="681373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947507-158B-43FD-B7F3-DC637802B84C}" type="datetimeFigureOut">
              <a:rPr lang="en-AU" smtClean="0"/>
              <a:t>30/03/2015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0BF45FC-805B-4D67-9295-4263A5638F58}" type="slidenum">
              <a:rPr lang="en-AU" smtClean="0"/>
              <a:t>‹#›</a:t>
            </a:fld>
            <a:endParaRPr lang="en-AU" dirty="0"/>
          </a:p>
        </p:txBody>
      </p:sp>
    </p:spTree>
    <p:extLst>
      <p:ext uri="{BB962C8B-B14F-4D97-AF65-F5344CB8AC3E}">
        <p14:creationId xmlns:p14="http://schemas.microsoft.com/office/powerpoint/2010/main" val="3535654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947507-158B-43FD-B7F3-DC637802B84C}" type="datetimeFigureOut">
              <a:rPr lang="en-AU" smtClean="0"/>
              <a:t>30/03/2015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0BF45FC-805B-4D67-9295-4263A5638F58}" type="slidenum">
              <a:rPr lang="en-AU" smtClean="0"/>
              <a:t>‹#›</a:t>
            </a:fld>
            <a:endParaRPr lang="en-AU" dirty="0"/>
          </a:p>
        </p:txBody>
      </p:sp>
    </p:spTree>
    <p:extLst>
      <p:ext uri="{BB962C8B-B14F-4D97-AF65-F5344CB8AC3E}">
        <p14:creationId xmlns:p14="http://schemas.microsoft.com/office/powerpoint/2010/main" val="1854152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947507-158B-43FD-B7F3-DC637802B84C}" type="datetimeFigureOut">
              <a:rPr lang="en-AU" smtClean="0"/>
              <a:t>30/03/2015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0BF45FC-805B-4D67-9295-4263A5638F58}" type="slidenum">
              <a:rPr lang="en-AU" smtClean="0"/>
              <a:t>‹#›</a:t>
            </a:fld>
            <a:endParaRPr lang="en-AU" dirty="0"/>
          </a:p>
        </p:txBody>
      </p:sp>
    </p:spTree>
    <p:extLst>
      <p:ext uri="{BB962C8B-B14F-4D97-AF65-F5344CB8AC3E}">
        <p14:creationId xmlns:p14="http://schemas.microsoft.com/office/powerpoint/2010/main" val="1282720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947507-158B-43FD-B7F3-DC637802B84C}" type="datetimeFigureOut">
              <a:rPr lang="en-AU" smtClean="0"/>
              <a:t>30/03/2015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0BF45FC-805B-4D67-9295-4263A5638F58}" type="slidenum">
              <a:rPr lang="en-AU" smtClean="0"/>
              <a:t>‹#›</a:t>
            </a:fld>
            <a:endParaRPr lang="en-AU" dirty="0"/>
          </a:p>
        </p:txBody>
      </p:sp>
    </p:spTree>
    <p:extLst>
      <p:ext uri="{BB962C8B-B14F-4D97-AF65-F5344CB8AC3E}">
        <p14:creationId xmlns:p14="http://schemas.microsoft.com/office/powerpoint/2010/main" val="3852394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947507-158B-43FD-B7F3-DC637802B84C}" type="datetimeFigureOut">
              <a:rPr lang="en-AU" smtClean="0"/>
              <a:t>30/03/2015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0BF45FC-805B-4D67-9295-4263A5638F58}" type="slidenum">
              <a:rPr lang="en-AU" smtClean="0"/>
              <a:t>‹#›</a:t>
            </a:fld>
            <a:endParaRPr lang="en-AU" dirty="0"/>
          </a:p>
        </p:txBody>
      </p:sp>
    </p:spTree>
    <p:extLst>
      <p:ext uri="{BB962C8B-B14F-4D97-AF65-F5344CB8AC3E}">
        <p14:creationId xmlns:p14="http://schemas.microsoft.com/office/powerpoint/2010/main" val="20106805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947507-158B-43FD-B7F3-DC637802B84C}" type="datetimeFigureOut">
              <a:rPr lang="en-AU" smtClean="0"/>
              <a:t>30/03/2015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0BF45FC-805B-4D67-9295-4263A5638F58}" type="slidenum">
              <a:rPr lang="en-AU" smtClean="0"/>
              <a:t>‹#›</a:t>
            </a:fld>
            <a:endParaRPr lang="en-AU" dirty="0"/>
          </a:p>
        </p:txBody>
      </p:sp>
    </p:spTree>
    <p:extLst>
      <p:ext uri="{BB962C8B-B14F-4D97-AF65-F5344CB8AC3E}">
        <p14:creationId xmlns:p14="http://schemas.microsoft.com/office/powerpoint/2010/main" val="3743152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947507-158B-43FD-B7F3-DC637802B84C}" type="datetimeFigureOut">
              <a:rPr lang="en-AU" smtClean="0"/>
              <a:t>30/03/2015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0BF45FC-805B-4D67-9295-4263A5638F58}" type="slidenum">
              <a:rPr lang="en-AU" smtClean="0"/>
              <a:t>‹#›</a:t>
            </a:fld>
            <a:endParaRPr lang="en-AU" dirty="0"/>
          </a:p>
        </p:txBody>
      </p:sp>
    </p:spTree>
    <p:extLst>
      <p:ext uri="{BB962C8B-B14F-4D97-AF65-F5344CB8AC3E}">
        <p14:creationId xmlns:p14="http://schemas.microsoft.com/office/powerpoint/2010/main" val="3967750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947507-158B-43FD-B7F3-DC637802B84C}" type="datetimeFigureOut">
              <a:rPr lang="en-AU" smtClean="0"/>
              <a:t>30/03/2015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a:xfrm>
            <a:off x="10951856" y="5867131"/>
            <a:ext cx="551167" cy="365125"/>
          </a:xfrm>
        </p:spPr>
        <p:txBody>
          <a:bodyPr/>
          <a:lstStyle/>
          <a:p>
            <a:fld id="{50BF45FC-805B-4D67-9295-4263A5638F58}" type="slidenum">
              <a:rPr lang="en-AU" smtClean="0"/>
              <a:t>‹#›</a:t>
            </a:fld>
            <a:endParaRPr lang="en-AU" dirty="0"/>
          </a:p>
        </p:txBody>
      </p:sp>
    </p:spTree>
    <p:extLst>
      <p:ext uri="{BB962C8B-B14F-4D97-AF65-F5344CB8AC3E}">
        <p14:creationId xmlns:p14="http://schemas.microsoft.com/office/powerpoint/2010/main" val="167445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947507-158B-43FD-B7F3-DC637802B84C}" type="datetimeFigureOut">
              <a:rPr lang="en-AU" smtClean="0"/>
              <a:t>30/03/2015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0BF45FC-805B-4D67-9295-4263A5638F58}" type="slidenum">
              <a:rPr lang="en-AU" smtClean="0"/>
              <a:t>‹#›</a:t>
            </a:fld>
            <a:endParaRPr lang="en-AU" dirty="0"/>
          </a:p>
        </p:txBody>
      </p:sp>
    </p:spTree>
    <p:extLst>
      <p:ext uri="{BB962C8B-B14F-4D97-AF65-F5344CB8AC3E}">
        <p14:creationId xmlns:p14="http://schemas.microsoft.com/office/powerpoint/2010/main" val="3054741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F947507-158B-43FD-B7F3-DC637802B84C}" type="datetimeFigureOut">
              <a:rPr lang="en-AU" smtClean="0"/>
              <a:t>30/03/2015</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50BF45FC-805B-4D67-9295-4263A5638F58}" type="slidenum">
              <a:rPr lang="en-AU" smtClean="0"/>
              <a:t>‹#›</a:t>
            </a:fld>
            <a:endParaRPr lang="en-AU" dirty="0"/>
          </a:p>
        </p:txBody>
      </p:sp>
    </p:spTree>
    <p:extLst>
      <p:ext uri="{BB962C8B-B14F-4D97-AF65-F5344CB8AC3E}">
        <p14:creationId xmlns:p14="http://schemas.microsoft.com/office/powerpoint/2010/main" val="2441255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F947507-158B-43FD-B7F3-DC637802B84C}" type="datetimeFigureOut">
              <a:rPr lang="en-AU" smtClean="0"/>
              <a:t>30/03/2015</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50BF45FC-805B-4D67-9295-4263A5638F58}" type="slidenum">
              <a:rPr lang="en-AU" smtClean="0"/>
              <a:t>‹#›</a:t>
            </a:fld>
            <a:endParaRPr lang="en-AU" dirty="0"/>
          </a:p>
        </p:txBody>
      </p:sp>
    </p:spTree>
    <p:extLst>
      <p:ext uri="{BB962C8B-B14F-4D97-AF65-F5344CB8AC3E}">
        <p14:creationId xmlns:p14="http://schemas.microsoft.com/office/powerpoint/2010/main" val="2968898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F947507-158B-43FD-B7F3-DC637802B84C}" type="datetimeFigureOut">
              <a:rPr lang="en-AU" smtClean="0"/>
              <a:t>30/03/2015</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50BF45FC-805B-4D67-9295-4263A5638F58}" type="slidenum">
              <a:rPr lang="en-AU" smtClean="0"/>
              <a:t>‹#›</a:t>
            </a:fld>
            <a:endParaRPr lang="en-AU" dirty="0"/>
          </a:p>
        </p:txBody>
      </p:sp>
    </p:spTree>
    <p:extLst>
      <p:ext uri="{BB962C8B-B14F-4D97-AF65-F5344CB8AC3E}">
        <p14:creationId xmlns:p14="http://schemas.microsoft.com/office/powerpoint/2010/main" val="5110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947507-158B-43FD-B7F3-DC637802B84C}" type="datetimeFigureOut">
              <a:rPr lang="en-AU" smtClean="0"/>
              <a:t>30/03/2015</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50BF45FC-805B-4D67-9295-4263A5638F58}" type="slidenum">
              <a:rPr lang="en-AU" smtClean="0"/>
              <a:t>‹#›</a:t>
            </a:fld>
            <a:endParaRPr lang="en-AU" dirty="0"/>
          </a:p>
        </p:txBody>
      </p:sp>
    </p:spTree>
    <p:extLst>
      <p:ext uri="{BB962C8B-B14F-4D97-AF65-F5344CB8AC3E}">
        <p14:creationId xmlns:p14="http://schemas.microsoft.com/office/powerpoint/2010/main" val="1950930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947507-158B-43FD-B7F3-DC637802B84C}" type="datetimeFigureOut">
              <a:rPr lang="en-AU" smtClean="0"/>
              <a:t>30/03/2015</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50BF45FC-805B-4D67-9295-4263A5638F58}" type="slidenum">
              <a:rPr lang="en-AU" smtClean="0"/>
              <a:t>‹#›</a:t>
            </a:fld>
            <a:endParaRPr lang="en-AU" dirty="0"/>
          </a:p>
        </p:txBody>
      </p:sp>
    </p:spTree>
    <p:extLst>
      <p:ext uri="{BB962C8B-B14F-4D97-AF65-F5344CB8AC3E}">
        <p14:creationId xmlns:p14="http://schemas.microsoft.com/office/powerpoint/2010/main" val="1456513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947507-158B-43FD-B7F3-DC637802B84C}" type="datetimeFigureOut">
              <a:rPr lang="en-AU" smtClean="0"/>
              <a:t>30/03/2015</a:t>
            </a:fld>
            <a:endParaRPr lang="en-AU"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BF45FC-805B-4D67-9295-4263A5638F58}" type="slidenum">
              <a:rPr lang="en-AU" smtClean="0"/>
              <a:t>‹#›</a:t>
            </a:fld>
            <a:endParaRPr lang="en-AU" dirty="0"/>
          </a:p>
        </p:txBody>
      </p:sp>
    </p:spTree>
    <p:extLst>
      <p:ext uri="{BB962C8B-B14F-4D97-AF65-F5344CB8AC3E}">
        <p14:creationId xmlns:p14="http://schemas.microsoft.com/office/powerpoint/2010/main" val="1688379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F947507-158B-43FD-B7F3-DC637802B84C}" type="datetimeFigureOut">
              <a:rPr lang="en-AU" smtClean="0"/>
              <a:t>30/03/2015</a:t>
            </a:fld>
            <a:endParaRPr lang="en-AU"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AU"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0BF45FC-805B-4D67-9295-4263A5638F58}" type="slidenum">
              <a:rPr lang="en-AU" smtClean="0"/>
              <a:t>‹#›</a:t>
            </a:fld>
            <a:endParaRPr lang="en-AU" dirty="0"/>
          </a:p>
        </p:txBody>
      </p:sp>
    </p:spTree>
    <p:extLst>
      <p:ext uri="{BB962C8B-B14F-4D97-AF65-F5344CB8AC3E}">
        <p14:creationId xmlns:p14="http://schemas.microsoft.com/office/powerpoint/2010/main" val="3408403826"/>
      </p:ext>
    </p:extLst>
  </p:cSld>
  <p:clrMap bg1="lt1" tx1="dk1" bg2="lt2" tx2="dk2" accent1="accent1" accent2="accent2" accent3="accent3" accent4="accent4" accent5="accent5" accent6="accent6" hlink="hlink" folHlink="folHlink"/>
  <p:sldLayoutIdLst>
    <p:sldLayoutId id="2147484415" r:id="rId1"/>
    <p:sldLayoutId id="2147484416" r:id="rId2"/>
    <p:sldLayoutId id="2147484417" r:id="rId3"/>
    <p:sldLayoutId id="2147484418" r:id="rId4"/>
    <p:sldLayoutId id="2147484419" r:id="rId5"/>
    <p:sldLayoutId id="2147484420" r:id="rId6"/>
    <p:sldLayoutId id="2147484421" r:id="rId7"/>
    <p:sldLayoutId id="2147484422" r:id="rId8"/>
    <p:sldLayoutId id="2147484423" r:id="rId9"/>
    <p:sldLayoutId id="2147484424" r:id="rId10"/>
    <p:sldLayoutId id="2147484425" r:id="rId11"/>
    <p:sldLayoutId id="2147484426" r:id="rId12"/>
    <p:sldLayoutId id="2147484427" r:id="rId13"/>
    <p:sldLayoutId id="2147484428" r:id="rId14"/>
    <p:sldLayoutId id="2147484429" r:id="rId15"/>
    <p:sldLayoutId id="2147484430" r:id="rId16"/>
    <p:sldLayoutId id="214748443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latin typeface="Lucida Handwriting" panose="03010101010101010101" pitchFamily="66" charset="0"/>
              </a:rPr>
              <a:t>Welcome to Antarctica</a:t>
            </a:r>
            <a:endParaRPr lang="en-AU"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39466" y="2667000"/>
            <a:ext cx="4708405" cy="3124200"/>
          </a:xfrm>
        </p:spPr>
      </p:pic>
    </p:spTree>
    <p:extLst>
      <p:ext uri="{BB962C8B-B14F-4D97-AF65-F5344CB8AC3E}">
        <p14:creationId xmlns:p14="http://schemas.microsoft.com/office/powerpoint/2010/main" val="46485813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Thank you for watching this presentation </a:t>
            </a:r>
            <a:endParaRPr lang="en-AU" dirty="0"/>
          </a:p>
        </p:txBody>
      </p:sp>
      <p:sp>
        <p:nvSpPr>
          <p:cNvPr id="3" name="Subtitle 2"/>
          <p:cNvSpPr>
            <a:spLocks noGrp="1"/>
          </p:cNvSpPr>
          <p:nvPr>
            <p:ph type="subTitle" idx="1"/>
          </p:nvPr>
        </p:nvSpPr>
        <p:spPr/>
        <p:txBody>
          <a:bodyPr/>
          <a:lstStyle/>
          <a:p>
            <a:endParaRPr lang="en-AU"/>
          </a:p>
        </p:txBody>
      </p:sp>
    </p:spTree>
    <p:extLst>
      <p:ext uri="{BB962C8B-B14F-4D97-AF65-F5344CB8AC3E}">
        <p14:creationId xmlns:p14="http://schemas.microsoft.com/office/powerpoint/2010/main" val="2884054159"/>
      </p:ext>
    </p:extLst>
  </p:cSld>
  <p:clrMapOvr>
    <a:masterClrMapping/>
  </p:clrMapOvr>
  <mc:AlternateContent xmlns:mc="http://schemas.openxmlformats.org/markup-compatibility/2006">
    <mc:Choice xmlns:p14="http://schemas.microsoft.com/office/powerpoint/2010/main" Requires="p14">
      <p:transition spd="slow" p14:dur="4000">
        <p14:vortex dir="d"/>
        <p:sndAc>
          <p:stSnd>
            <p:snd r:embed="rId2" name="applause.wav"/>
          </p:stSnd>
        </p:sndAc>
      </p:transition>
    </mc:Choice>
    <mc:Fallback>
      <p:transition spd="slow">
        <p:fade/>
        <p:sndAc>
          <p:stSnd>
            <p:snd r:embed="rId2" name="applause.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u="sng" dirty="0" smtClean="0"/>
              <a:t>Environmental Issues : </a:t>
            </a:r>
            <a:r>
              <a:rPr lang="en-AU" u="sng" dirty="0"/>
              <a:t>G</a:t>
            </a:r>
            <a:r>
              <a:rPr lang="en-AU" u="sng" dirty="0" smtClean="0"/>
              <a:t>lobal warming </a:t>
            </a:r>
            <a:endParaRPr lang="en-AU" u="sng" dirty="0"/>
          </a:p>
        </p:txBody>
      </p:sp>
      <p:sp>
        <p:nvSpPr>
          <p:cNvPr id="3" name="Content Placeholder 2"/>
          <p:cNvSpPr>
            <a:spLocks noGrp="1"/>
          </p:cNvSpPr>
          <p:nvPr>
            <p:ph idx="1"/>
          </p:nvPr>
        </p:nvSpPr>
        <p:spPr>
          <a:xfrm>
            <a:off x="1484311" y="2177602"/>
            <a:ext cx="10018713" cy="3124201"/>
          </a:xfrm>
        </p:spPr>
        <p:txBody>
          <a:bodyPr/>
          <a:lstStyle/>
          <a:p>
            <a:pPr marL="0" indent="0" algn="just">
              <a:buNone/>
            </a:pPr>
            <a:r>
              <a:rPr lang="en-AU" dirty="0" smtClean="0"/>
              <a:t>Global warming </a:t>
            </a:r>
            <a:r>
              <a:rPr lang="en-AU" dirty="0" smtClean="0"/>
              <a:t>affects </a:t>
            </a:r>
            <a:r>
              <a:rPr lang="en-AU" dirty="0" smtClean="0"/>
              <a:t>us and Antarctica. </a:t>
            </a:r>
            <a:r>
              <a:rPr lang="en-AU" dirty="0"/>
              <a:t> </a:t>
            </a:r>
            <a:r>
              <a:rPr lang="en-AU" dirty="0" smtClean="0"/>
              <a:t>Here’s how it works.  </a:t>
            </a:r>
            <a:r>
              <a:rPr lang="en-AU" dirty="0"/>
              <a:t>C</a:t>
            </a:r>
            <a:r>
              <a:rPr lang="en-AU" dirty="0" smtClean="0"/>
              <a:t>arbon dioxide (made from cars), makes a big invisible blanket above the earth,   which traps heat.  This heat will melt the ice poles (Antarctica) and raise the water </a:t>
            </a:r>
            <a:r>
              <a:rPr lang="en-AU" dirty="0" smtClean="0"/>
              <a:t>level </a:t>
            </a:r>
            <a:r>
              <a:rPr lang="en-AU" dirty="0" smtClean="0"/>
              <a:t>(</a:t>
            </a:r>
            <a:r>
              <a:rPr lang="en-AU" i="1" dirty="0" smtClean="0"/>
              <a:t>as shown below</a:t>
            </a:r>
            <a:r>
              <a:rPr lang="en-AU" dirty="0" smtClean="0"/>
              <a:t>).</a:t>
            </a:r>
            <a:r>
              <a:rPr lang="en-AU" dirty="0"/>
              <a:t> </a:t>
            </a:r>
            <a:r>
              <a:rPr lang="en-AU" dirty="0" smtClean="0"/>
              <a:t> It </a:t>
            </a:r>
            <a:r>
              <a:rPr lang="en-AU" dirty="0" smtClean="0"/>
              <a:t>can </a:t>
            </a:r>
            <a:r>
              <a:rPr lang="en-AU" dirty="0" smtClean="0"/>
              <a:t>melt lots of Antarctica's ice and </a:t>
            </a:r>
            <a:r>
              <a:rPr lang="en-AU" dirty="0" smtClean="0"/>
              <a:t>you </a:t>
            </a:r>
            <a:r>
              <a:rPr lang="en-AU" dirty="0" smtClean="0"/>
              <a:t>may</a:t>
            </a:r>
            <a:r>
              <a:rPr lang="en-AU" dirty="0" smtClean="0"/>
              <a:t>  </a:t>
            </a:r>
            <a:r>
              <a:rPr lang="en-AU" dirty="0" smtClean="0"/>
              <a:t>be  </a:t>
            </a:r>
            <a:r>
              <a:rPr lang="en-AU" dirty="0" smtClean="0"/>
              <a:t>submerged in water</a:t>
            </a:r>
            <a:r>
              <a:rPr lang="en-AU" dirty="0" smtClean="0"/>
              <a:t>.</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17238" y="4712861"/>
            <a:ext cx="4430333" cy="1693305"/>
          </a:xfrm>
          <a:prstGeom prst="rect">
            <a:avLst/>
          </a:prstGeom>
        </p:spPr>
      </p:pic>
    </p:spTree>
    <p:extLst>
      <p:ext uri="{BB962C8B-B14F-4D97-AF65-F5344CB8AC3E}">
        <p14:creationId xmlns:p14="http://schemas.microsoft.com/office/powerpoint/2010/main" val="39019769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u="sng" dirty="0" smtClean="0"/>
              <a:t>Antarctic Treaty</a:t>
            </a:r>
            <a:endParaRPr lang="en-AU" u="sng"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AU" dirty="0" smtClean="0"/>
              <a:t>The Antarctic Treaty was signed in Washington on 1 December 1959 by twelve </a:t>
            </a:r>
            <a:r>
              <a:rPr lang="en-AU" dirty="0"/>
              <a:t>countries including  Argentina, Australia, Belgium, Chile, France, Japan, New Zealand, Norway, South Africa, the Soviet Union, the United Kingdom and </a:t>
            </a:r>
            <a:r>
              <a:rPr lang="en-AU" dirty="0" smtClean="0"/>
              <a:t>the United </a:t>
            </a:r>
            <a:r>
              <a:rPr lang="en-AU" dirty="0"/>
              <a:t>States</a:t>
            </a:r>
            <a:r>
              <a:rPr lang="en-AU" dirty="0" smtClean="0"/>
              <a:t>.</a:t>
            </a:r>
          </a:p>
          <a:p>
            <a:pPr marL="0" indent="0">
              <a:buNone/>
            </a:pPr>
            <a:endParaRPr lang="en-AU" dirty="0"/>
          </a:p>
          <a:p>
            <a:pPr marL="0" indent="0">
              <a:buNone/>
            </a:pPr>
            <a:r>
              <a:rPr lang="en-AU" dirty="0" smtClean="0"/>
              <a:t>The important parts of the treaty are</a:t>
            </a:r>
          </a:p>
          <a:p>
            <a:r>
              <a:rPr lang="en-AU" i="1" dirty="0" smtClean="0"/>
              <a:t>Antarctica shall be used for peaceful purposes only</a:t>
            </a:r>
          </a:p>
          <a:p>
            <a:r>
              <a:rPr lang="en-AU" i="1" dirty="0" smtClean="0"/>
              <a:t>Freedom of scientific investigation</a:t>
            </a:r>
          </a:p>
          <a:p>
            <a:r>
              <a:rPr lang="en-AU" i="1" dirty="0" smtClean="0"/>
              <a:t>Make Scientific observations and results freely available</a:t>
            </a:r>
          </a:p>
          <a:p>
            <a:pPr marL="0" indent="0">
              <a:buNone/>
            </a:pPr>
            <a:r>
              <a:rPr lang="en-AU" dirty="0" smtClean="0"/>
              <a:t> </a:t>
            </a:r>
            <a:endParaRPr lang="en-AU" dirty="0"/>
          </a:p>
        </p:txBody>
      </p:sp>
    </p:spTree>
    <p:extLst>
      <p:ext uri="{BB962C8B-B14F-4D97-AF65-F5344CB8AC3E}">
        <p14:creationId xmlns:p14="http://schemas.microsoft.com/office/powerpoint/2010/main" val="3658062055"/>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u="sng" dirty="0"/>
              <a:t>Antarctic Treaty</a:t>
            </a:r>
          </a:p>
        </p:txBody>
      </p:sp>
      <p:sp>
        <p:nvSpPr>
          <p:cNvPr id="3" name="Content Placeholder 2"/>
          <p:cNvSpPr>
            <a:spLocks noGrp="1"/>
          </p:cNvSpPr>
          <p:nvPr>
            <p:ph idx="1"/>
          </p:nvPr>
        </p:nvSpPr>
        <p:spPr>
          <a:xfrm>
            <a:off x="838200" y="1825625"/>
            <a:ext cx="10515600" cy="1909248"/>
          </a:xfrm>
        </p:spPr>
        <p:txBody>
          <a:bodyPr/>
          <a:lstStyle/>
          <a:p>
            <a:pPr marL="0" indent="0" algn="just">
              <a:buNone/>
            </a:pPr>
            <a:r>
              <a:rPr lang="en-AU" dirty="0" smtClean="0"/>
              <a:t>In 1991 the Protocol on Environmental Protection was added to the Antarctic treaty.  This protocol is about protecting the environment and ecosystem in Antarctica.  Mining is prohibited in Antarctica except for scientific research.</a:t>
            </a:r>
            <a:endParaRPr lang="en-AU"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2474" y="3734873"/>
            <a:ext cx="4519408" cy="2320008"/>
          </a:xfrm>
          <a:prstGeom prst="rect">
            <a:avLst/>
          </a:prstGeom>
        </p:spPr>
      </p:pic>
    </p:spTree>
    <p:extLst>
      <p:ext uri="{BB962C8B-B14F-4D97-AF65-F5344CB8AC3E}">
        <p14:creationId xmlns:p14="http://schemas.microsoft.com/office/powerpoint/2010/main" val="2559788674"/>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u="sng" dirty="0" smtClean="0"/>
              <a:t>GUIDELINES</a:t>
            </a:r>
            <a:r>
              <a:rPr lang="en-AU" dirty="0" smtClean="0"/>
              <a:t>  </a:t>
            </a:r>
            <a:endParaRPr lang="en-AU" dirty="0"/>
          </a:p>
        </p:txBody>
      </p:sp>
      <p:sp>
        <p:nvSpPr>
          <p:cNvPr id="3" name="Subtitle 2"/>
          <p:cNvSpPr>
            <a:spLocks noGrp="1"/>
          </p:cNvSpPr>
          <p:nvPr>
            <p:ph type="subTitle" idx="1"/>
          </p:nvPr>
        </p:nvSpPr>
        <p:spPr/>
        <p:txBody>
          <a:bodyPr/>
          <a:lstStyle/>
          <a:p>
            <a:endParaRPr lang="en-AU" dirty="0"/>
          </a:p>
        </p:txBody>
      </p:sp>
    </p:spTree>
    <p:extLst>
      <p:ext uri="{BB962C8B-B14F-4D97-AF65-F5344CB8AC3E}">
        <p14:creationId xmlns:p14="http://schemas.microsoft.com/office/powerpoint/2010/main" val="93292951"/>
      </p:ext>
    </p:extLst>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u="sng" dirty="0" smtClean="0"/>
              <a:t>Transportation </a:t>
            </a:r>
            <a:r>
              <a:rPr lang="en-AU" dirty="0" smtClean="0"/>
              <a:t>  </a:t>
            </a:r>
            <a:endParaRPr lang="en-AU" dirty="0"/>
          </a:p>
        </p:txBody>
      </p:sp>
      <p:sp>
        <p:nvSpPr>
          <p:cNvPr id="3" name="Content Placeholder 2"/>
          <p:cNvSpPr>
            <a:spLocks noGrp="1"/>
          </p:cNvSpPr>
          <p:nvPr>
            <p:ph idx="1"/>
          </p:nvPr>
        </p:nvSpPr>
        <p:spPr>
          <a:xfrm>
            <a:off x="1484310" y="2292439"/>
            <a:ext cx="10018713" cy="4172755"/>
          </a:xfrm>
        </p:spPr>
        <p:txBody>
          <a:bodyPr>
            <a:noAutofit/>
          </a:bodyPr>
          <a:lstStyle/>
          <a:p>
            <a:pPr marL="0" indent="0" algn="just">
              <a:buNone/>
            </a:pPr>
            <a:r>
              <a:rPr lang="en-AU" dirty="0"/>
              <a:t>You can get to Antarctica by </a:t>
            </a:r>
            <a:r>
              <a:rPr lang="en-AU" i="1" dirty="0"/>
              <a:t>cruise ship</a:t>
            </a:r>
            <a:r>
              <a:rPr lang="en-AU" dirty="0"/>
              <a:t> or a </a:t>
            </a:r>
            <a:r>
              <a:rPr lang="en-AU" i="1" dirty="0"/>
              <a:t>small sailing </a:t>
            </a:r>
            <a:r>
              <a:rPr lang="en-AU" i="1" dirty="0" smtClean="0"/>
              <a:t>vessel </a:t>
            </a:r>
            <a:r>
              <a:rPr lang="en-AU" dirty="0"/>
              <a:t>or </a:t>
            </a:r>
            <a:r>
              <a:rPr lang="en-AU" i="1" dirty="0"/>
              <a:t>small motor </a:t>
            </a:r>
            <a:r>
              <a:rPr lang="en-AU" i="1" dirty="0" smtClean="0"/>
              <a:t>vessel</a:t>
            </a:r>
            <a:r>
              <a:rPr lang="en-AU" dirty="0" smtClean="0"/>
              <a:t>.</a:t>
            </a:r>
            <a:endParaRPr lang="en-AU" dirty="0" smtClean="0"/>
          </a:p>
          <a:p>
            <a:pPr algn="just"/>
            <a:r>
              <a:rPr lang="en-AU" dirty="0" smtClean="0"/>
              <a:t>Do not use aircraft, hovercraft, small boats and vessels in a way which </a:t>
            </a:r>
            <a:r>
              <a:rPr lang="en-AU" dirty="0" smtClean="0"/>
              <a:t>will </a:t>
            </a:r>
            <a:r>
              <a:rPr lang="en-AU" dirty="0" smtClean="0"/>
              <a:t>disturb any wildlife</a:t>
            </a:r>
          </a:p>
          <a:p>
            <a:pPr algn="just"/>
            <a:r>
              <a:rPr lang="en-AU" dirty="0"/>
              <a:t>Boats must always check their routes and slow down so you will not hurt and disturb any </a:t>
            </a:r>
            <a:r>
              <a:rPr lang="en-AU" dirty="0" smtClean="0"/>
              <a:t>wildlife</a:t>
            </a:r>
          </a:p>
          <a:p>
            <a:pPr algn="just"/>
            <a:r>
              <a:rPr lang="en-AU" dirty="0"/>
              <a:t>I</a:t>
            </a:r>
            <a:r>
              <a:rPr lang="en-AU" dirty="0" smtClean="0"/>
              <a:t>f you are refilling an engine, do it in a way which will not spill any fuel</a:t>
            </a:r>
          </a:p>
          <a:p>
            <a:pPr algn="just"/>
            <a:r>
              <a:rPr lang="en-AU" dirty="0" smtClean="0"/>
              <a:t>If your ship has more then 500 people you may not land in Antarctica</a:t>
            </a:r>
          </a:p>
          <a:p>
            <a:pPr algn="just"/>
            <a:r>
              <a:rPr lang="en-AU" dirty="0" smtClean="0"/>
              <a:t> </a:t>
            </a:r>
            <a:r>
              <a:rPr lang="en-AU" dirty="0"/>
              <a:t>Do not fly stuff over birds or </a:t>
            </a:r>
            <a:r>
              <a:rPr lang="en-AU" dirty="0" smtClean="0"/>
              <a:t>seals</a:t>
            </a:r>
            <a:endParaRPr lang="en-AU" dirty="0"/>
          </a:p>
        </p:txBody>
      </p:sp>
    </p:spTree>
    <p:extLst>
      <p:ext uri="{BB962C8B-B14F-4D97-AF65-F5344CB8AC3E}">
        <p14:creationId xmlns:p14="http://schemas.microsoft.com/office/powerpoint/2010/main" val="2772682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u="sng" dirty="0" smtClean="0"/>
              <a:t>Disposal of food and human waste</a:t>
            </a:r>
            <a:endParaRPr lang="en-AU" u="sng" dirty="0"/>
          </a:p>
        </p:txBody>
      </p:sp>
      <p:sp>
        <p:nvSpPr>
          <p:cNvPr id="3" name="Content Placeholder 2"/>
          <p:cNvSpPr>
            <a:spLocks noGrp="1"/>
          </p:cNvSpPr>
          <p:nvPr>
            <p:ph idx="1"/>
          </p:nvPr>
        </p:nvSpPr>
        <p:spPr/>
        <p:txBody>
          <a:bodyPr>
            <a:normAutofit lnSpcReduction="10000"/>
          </a:bodyPr>
          <a:lstStyle/>
          <a:p>
            <a:pPr marL="0" indent="0" algn="just">
              <a:buNone/>
            </a:pPr>
            <a:r>
              <a:rPr lang="en-AU" dirty="0" smtClean="0"/>
              <a:t>Ensure that wastes are managed in accordance with Annexes III and IV of the protocol on Environmental Protection</a:t>
            </a:r>
          </a:p>
          <a:p>
            <a:pPr algn="just"/>
            <a:r>
              <a:rPr lang="en-AU" dirty="0" smtClean="0"/>
              <a:t>Food and human waste shall not be disposed onto sea ice</a:t>
            </a:r>
            <a:r>
              <a:rPr lang="en-AU" dirty="0"/>
              <a:t>,</a:t>
            </a:r>
            <a:r>
              <a:rPr lang="en-AU" dirty="0" smtClean="0"/>
              <a:t> ice shelves or ice sheet.</a:t>
            </a:r>
          </a:p>
          <a:p>
            <a:pPr algn="just"/>
            <a:r>
              <a:rPr lang="en-AU" dirty="0" smtClean="0"/>
              <a:t>Sewage can be disposed into the sea if treated</a:t>
            </a:r>
          </a:p>
          <a:p>
            <a:pPr algn="just"/>
            <a:r>
              <a:rPr lang="en-AU" dirty="0" smtClean="0"/>
              <a:t>Food </a:t>
            </a:r>
            <a:r>
              <a:rPr lang="en-AU" dirty="0"/>
              <a:t>wastes may </a:t>
            </a:r>
            <a:r>
              <a:rPr lang="en-AU" dirty="0" smtClean="0"/>
              <a:t>be disposed into the sea faraway from land and ice shelves when </a:t>
            </a:r>
            <a:r>
              <a:rPr lang="en-AU" dirty="0"/>
              <a:t>they have </a:t>
            </a:r>
            <a:r>
              <a:rPr lang="en-AU" dirty="0" smtClean="0"/>
              <a:t>been passed </a:t>
            </a:r>
            <a:r>
              <a:rPr lang="en-AU" dirty="0"/>
              <a:t>through a </a:t>
            </a:r>
            <a:r>
              <a:rPr lang="en-AU" dirty="0" smtClean="0"/>
              <a:t>grinder</a:t>
            </a:r>
          </a:p>
          <a:p>
            <a:endParaRPr lang="en-AU" dirty="0" smtClean="0"/>
          </a:p>
        </p:txBody>
      </p:sp>
    </p:spTree>
    <p:extLst>
      <p:ext uri="{BB962C8B-B14F-4D97-AF65-F5344CB8AC3E}">
        <p14:creationId xmlns:p14="http://schemas.microsoft.com/office/powerpoint/2010/main" val="121341961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u="sng" dirty="0" smtClean="0"/>
              <a:t>Conservation of Flora and Fauna</a:t>
            </a:r>
            <a:br>
              <a:rPr lang="en-AU" u="sng" dirty="0" smtClean="0"/>
            </a:br>
            <a:r>
              <a:rPr lang="en-AU" u="sng" dirty="0" smtClean="0"/>
              <a:t>(plants and animals)</a:t>
            </a:r>
            <a:endParaRPr lang="en-AU" u="sng" dirty="0"/>
          </a:p>
        </p:txBody>
      </p:sp>
      <p:sp>
        <p:nvSpPr>
          <p:cNvPr id="3" name="Content Placeholder 2"/>
          <p:cNvSpPr>
            <a:spLocks noGrp="1"/>
          </p:cNvSpPr>
          <p:nvPr>
            <p:ph idx="1"/>
          </p:nvPr>
        </p:nvSpPr>
        <p:spPr/>
        <p:txBody>
          <a:bodyPr>
            <a:normAutofit/>
          </a:bodyPr>
          <a:lstStyle/>
          <a:p>
            <a:pPr algn="just"/>
            <a:r>
              <a:rPr lang="en-AU" dirty="0" smtClean="0"/>
              <a:t>Do not disturb any animals</a:t>
            </a:r>
          </a:p>
          <a:p>
            <a:pPr algn="just"/>
            <a:r>
              <a:rPr lang="en-AU" dirty="0" smtClean="0"/>
              <a:t>If wildlife changes  its behaviour stop moving</a:t>
            </a:r>
          </a:p>
          <a:p>
            <a:pPr algn="just"/>
            <a:r>
              <a:rPr lang="en-AU" dirty="0" smtClean="0"/>
              <a:t>Stay 5 (or more) metres away from wildlife </a:t>
            </a:r>
          </a:p>
          <a:p>
            <a:pPr algn="just"/>
            <a:r>
              <a:rPr lang="en-AU" dirty="0" smtClean="0"/>
              <a:t>Do not damage any plants (including moss)</a:t>
            </a:r>
          </a:p>
          <a:p>
            <a:pPr algn="just"/>
            <a:r>
              <a:rPr lang="en-AU" dirty="0" smtClean="0"/>
              <a:t>Do not bring any plants and animals</a:t>
            </a:r>
            <a:r>
              <a:rPr lang="en-AU" dirty="0"/>
              <a:t> </a:t>
            </a:r>
            <a:r>
              <a:rPr lang="en-AU" dirty="0" smtClean="0"/>
              <a:t>into Antarctica</a:t>
            </a:r>
          </a:p>
          <a:p>
            <a:endParaRPr lang="en-AU" dirty="0" smtClean="0"/>
          </a:p>
          <a:p>
            <a:endParaRPr lang="en-AU" dirty="0" smtClean="0"/>
          </a:p>
          <a:p>
            <a:endParaRPr lang="en-AU" dirty="0" smtClean="0"/>
          </a:p>
        </p:txBody>
      </p:sp>
    </p:spTree>
    <p:extLst>
      <p:ext uri="{BB962C8B-B14F-4D97-AF65-F5344CB8AC3E}">
        <p14:creationId xmlns:p14="http://schemas.microsoft.com/office/powerpoint/2010/main" val="222303711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u="sng" dirty="0" smtClean="0"/>
              <a:t>What can I do in Antarctica?</a:t>
            </a:r>
            <a:endParaRPr lang="en-AU" u="sng" dirty="0"/>
          </a:p>
        </p:txBody>
      </p:sp>
      <p:sp>
        <p:nvSpPr>
          <p:cNvPr id="3" name="Content Placeholder 2"/>
          <p:cNvSpPr>
            <a:spLocks noGrp="1"/>
          </p:cNvSpPr>
          <p:nvPr>
            <p:ph idx="1"/>
          </p:nvPr>
        </p:nvSpPr>
        <p:spPr/>
        <p:txBody>
          <a:bodyPr/>
          <a:lstStyle/>
          <a:p>
            <a:pPr marL="0" indent="0" algn="just">
              <a:buNone/>
            </a:pPr>
            <a:r>
              <a:rPr lang="en-AU" dirty="0" smtClean="0"/>
              <a:t>There are lots of things you can do in Antarctica such as:</a:t>
            </a:r>
          </a:p>
          <a:p>
            <a:r>
              <a:rPr lang="en-AU" dirty="0" smtClean="0"/>
              <a:t>Whale watching</a:t>
            </a:r>
          </a:p>
          <a:p>
            <a:r>
              <a:rPr lang="en-AU" dirty="0" smtClean="0"/>
              <a:t>Skiing</a:t>
            </a:r>
          </a:p>
          <a:p>
            <a:r>
              <a:rPr lang="en-AU" dirty="0" smtClean="0"/>
              <a:t>Kayaking</a:t>
            </a:r>
          </a:p>
          <a:p>
            <a:r>
              <a:rPr lang="en-AU" dirty="0" smtClean="0"/>
              <a:t>Helicopter rides</a:t>
            </a:r>
          </a:p>
          <a:p>
            <a:endParaRPr lang="en-AU" dirty="0"/>
          </a:p>
        </p:txBody>
      </p:sp>
    </p:spTree>
    <p:extLst>
      <p:ext uri="{BB962C8B-B14F-4D97-AF65-F5344CB8AC3E}">
        <p14:creationId xmlns:p14="http://schemas.microsoft.com/office/powerpoint/2010/main" val="2066803483"/>
      </p:ext>
    </p:extLst>
  </p:cSld>
  <p:clrMapOvr>
    <a:masterClrMapping/>
  </p:clrMapOvr>
  <mc:AlternateContent xmlns:mc="http://schemas.openxmlformats.org/markup-compatibility/2006">
    <mc:Choice xmlns:p14="http://schemas.microsoft.com/office/powerpoint/2010/main" Requires="p14">
      <p:transition spd="slow" p14:dur="7000">
        <p:split orient="vert"/>
      </p:transition>
    </mc:Choice>
    <mc:Fallback>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1878</TotalTime>
  <Words>437</Words>
  <Application>Microsoft Office PowerPoint</Application>
  <PresentationFormat>Widescreen</PresentationFormat>
  <Paragraphs>40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Corbel</vt:lpstr>
      <vt:lpstr>Lucida Handwriting</vt:lpstr>
      <vt:lpstr>Parallax</vt:lpstr>
      <vt:lpstr>Welcome to Antarctica</vt:lpstr>
      <vt:lpstr>Environmental Issues : Global warming </vt:lpstr>
      <vt:lpstr>Antarctic Treaty</vt:lpstr>
      <vt:lpstr>Antarctic Treaty</vt:lpstr>
      <vt:lpstr>GUIDELINES  </vt:lpstr>
      <vt:lpstr>Transportation   </vt:lpstr>
      <vt:lpstr>Disposal of food and human waste</vt:lpstr>
      <vt:lpstr>Conservation of Flora and Fauna (plants and animals)</vt:lpstr>
      <vt:lpstr>What can I do in Antarctica?</vt:lpstr>
      <vt:lpstr>Thank you for watching this presentation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Antarctica</dc:title>
  <dc:creator>Aaron</dc:creator>
  <cp:lastModifiedBy>Aaron</cp:lastModifiedBy>
  <cp:revision>56</cp:revision>
  <dcterms:created xsi:type="dcterms:W3CDTF">2015-03-12T09:57:26Z</dcterms:created>
  <dcterms:modified xsi:type="dcterms:W3CDTF">2015-03-30T10:36:54Z</dcterms:modified>
</cp:coreProperties>
</file>